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61" r:id="rId2"/>
    <p:sldId id="262" r:id="rId3"/>
    <p:sldId id="257" r:id="rId4"/>
    <p:sldId id="263" r:id="rId5"/>
    <p:sldId id="264" r:id="rId6"/>
    <p:sldId id="265" r:id="rId7"/>
    <p:sldId id="268" r:id="rId8"/>
    <p:sldId id="266" r:id="rId9"/>
    <p:sldId id="267" r:id="rId10"/>
    <p:sldId id="269" r:id="rId11"/>
    <p:sldId id="270" r:id="rId12"/>
    <p:sldId id="258" r:id="rId13"/>
    <p:sldId id="276" r:id="rId14"/>
    <p:sldId id="259" r:id="rId15"/>
    <p:sldId id="260" r:id="rId16"/>
    <p:sldId id="277" r:id="rId17"/>
    <p:sldId id="280" r:id="rId18"/>
    <p:sldId id="281" r:id="rId19"/>
    <p:sldId id="279" r:id="rId20"/>
    <p:sldId id="282" r:id="rId21"/>
    <p:sldId id="283" r:id="rId22"/>
    <p:sldId id="284"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p:cViewPr varScale="1">
        <p:scale>
          <a:sx n="113" d="100"/>
          <a:sy n="113"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86846-F5ED-4F8B-A259-FF97F2B7F319}" type="datetimeFigureOut">
              <a:rPr lang="en-IN" smtClean="0"/>
              <a:pPr/>
              <a:t>08-04-2020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B6054D-A4ED-4127-90AF-9F39FA615BD2}" type="slidenum">
              <a:rPr lang="en-IN" smtClean="0"/>
              <a:pPr/>
              <a:t>‹#›</a:t>
            </a:fld>
            <a:endParaRPr lang="en-IN"/>
          </a:p>
        </p:txBody>
      </p:sp>
    </p:spTree>
    <p:extLst>
      <p:ext uri="{BB962C8B-B14F-4D97-AF65-F5344CB8AC3E}">
        <p14:creationId xmlns:p14="http://schemas.microsoft.com/office/powerpoint/2010/main" xmlns="" val="186724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98184C9-8AD2-4B91-8715-2EA59157BCD0}" type="datetimeFigureOut">
              <a:rPr lang="en-US" smtClean="0"/>
              <a:pPr/>
              <a:t>4/8/2020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BBE2111F-E57D-4410-89D4-D58B2AC8C6D0}"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8184C9-8AD2-4B91-8715-2EA59157BCD0}"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8184C9-8AD2-4B91-8715-2EA59157BCD0}"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8184C9-8AD2-4B91-8715-2EA59157BCD0}"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8184C9-8AD2-4B91-8715-2EA59157BCD0}"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2111F-E57D-4410-89D4-D58B2AC8C6D0}"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8184C9-8AD2-4B91-8715-2EA59157BCD0}" type="datetimeFigureOut">
              <a:rPr lang="en-US" smtClean="0"/>
              <a:pPr/>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8184C9-8AD2-4B91-8715-2EA59157BCD0}" type="datetimeFigureOut">
              <a:rPr lang="en-US" smtClean="0"/>
              <a:pPr/>
              <a:t>4/8/2020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E2111F-E57D-4410-89D4-D58B2AC8C6D0}"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98184C9-8AD2-4B91-8715-2EA59157BCD0}" type="datetimeFigureOut">
              <a:rPr lang="en-US" smtClean="0"/>
              <a:pPr/>
              <a:t>4/8/2020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184C9-8AD2-4B91-8715-2EA59157BCD0}" type="datetimeFigureOut">
              <a:rPr lang="en-US" smtClean="0"/>
              <a:pPr/>
              <a:t>4/8/2020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8184C9-8AD2-4B91-8715-2EA59157BCD0}" type="datetimeFigureOut">
              <a:rPr lang="en-US" smtClean="0"/>
              <a:pPr/>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2111F-E57D-4410-89D4-D58B2AC8C6D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98184C9-8AD2-4B91-8715-2EA59157BCD0}" type="datetimeFigureOut">
              <a:rPr lang="en-US" smtClean="0"/>
              <a:pPr/>
              <a:t>4/8/2020</a:t>
            </a:fld>
            <a:endParaRPr lang="en-IN"/>
          </a:p>
        </p:txBody>
      </p:sp>
      <p:sp>
        <p:nvSpPr>
          <p:cNvPr id="6" name="Footer Placeholder 5"/>
          <p:cNvSpPr>
            <a:spLocks noGrp="1"/>
          </p:cNvSpPr>
          <p:nvPr>
            <p:ph type="ftr" sz="quarter" idx="11"/>
          </p:nvPr>
        </p:nvSpPr>
        <p:spPr>
          <a:xfrm>
            <a:off x="914400" y="55499"/>
            <a:ext cx="5562600" cy="365125"/>
          </a:xfrm>
        </p:spPr>
        <p:txBody>
          <a:bodyPr/>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p>
            <a:fld id="{BBE2111F-E57D-4410-89D4-D58B2AC8C6D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98184C9-8AD2-4B91-8715-2EA59157BCD0}" type="datetimeFigureOut">
              <a:rPr lang="en-US" smtClean="0"/>
              <a:pPr/>
              <a:t>4/8/2020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BE2111F-E57D-4410-89D4-D58B2AC8C6D0}"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8208912" cy="2016224"/>
          </a:xfrm>
        </p:spPr>
        <p:txBody>
          <a:bodyPr>
            <a:noAutofit/>
          </a:bodyPr>
          <a:lstStyle/>
          <a:p>
            <a:pPr algn="ctr"/>
            <a:r>
              <a:rPr lang="en-US" sz="4400" kern="10" dirty="0">
                <a:ln w="9525" cap="rnd">
                  <a:solidFill>
                    <a:srgbClr val="008000"/>
                  </a:solidFill>
                  <a:prstDash val="sysDot"/>
                  <a:round/>
                  <a:headEnd/>
                  <a:tailEnd/>
                </a:ln>
                <a:solidFill>
                  <a:srgbClr val="FFFFFF"/>
                </a:solidFill>
                <a:latin typeface="Kristen ITC"/>
              </a:rPr>
              <a:t>THE ROAD NOT </a:t>
            </a:r>
            <a:r>
              <a:rPr lang="en-US" sz="4400" kern="10" dirty="0" smtClean="0">
                <a:ln w="9525" cap="rnd">
                  <a:solidFill>
                    <a:srgbClr val="008000"/>
                  </a:solidFill>
                  <a:prstDash val="sysDot"/>
                  <a:round/>
                  <a:headEnd/>
                  <a:tailEnd/>
                </a:ln>
                <a:solidFill>
                  <a:srgbClr val="FFFFFF"/>
                </a:solidFill>
                <a:latin typeface="Kristen ITC"/>
              </a:rPr>
              <a:t>TAKEN</a:t>
            </a:r>
            <a:br>
              <a:rPr lang="en-US" sz="4400" kern="10" dirty="0" smtClean="0">
                <a:ln w="9525" cap="rnd">
                  <a:solidFill>
                    <a:srgbClr val="008000"/>
                  </a:solidFill>
                  <a:prstDash val="sysDot"/>
                  <a:round/>
                  <a:headEnd/>
                  <a:tailEnd/>
                </a:ln>
                <a:solidFill>
                  <a:srgbClr val="FFFFFF"/>
                </a:solidFill>
                <a:latin typeface="Kristen ITC"/>
              </a:rPr>
            </a:br>
            <a:r>
              <a:rPr lang="en-US" sz="4400" kern="10" dirty="0" smtClean="0">
                <a:ln w="9525" cap="rnd">
                  <a:solidFill>
                    <a:srgbClr val="008000"/>
                  </a:solidFill>
                  <a:prstDash val="sysDot"/>
                  <a:round/>
                  <a:headEnd/>
                  <a:tailEnd/>
                </a:ln>
                <a:solidFill>
                  <a:srgbClr val="FFFFFF"/>
                </a:solidFill>
                <a:latin typeface="Kristen ITC"/>
              </a:rPr>
              <a:t>Std. </a:t>
            </a:r>
            <a:r>
              <a:rPr lang="en-US" sz="4400" kern="10" dirty="0" smtClean="0">
                <a:ln w="9525" cap="rnd">
                  <a:solidFill>
                    <a:srgbClr val="008000"/>
                  </a:solidFill>
                  <a:prstDash val="sysDot"/>
                  <a:round/>
                  <a:headEnd/>
                  <a:tailEnd/>
                </a:ln>
                <a:solidFill>
                  <a:srgbClr val="FFFFFF"/>
                </a:solidFill>
                <a:latin typeface="Kristen ITC"/>
              </a:rPr>
              <a:t>IX - English</a:t>
            </a:r>
            <a:endParaRPr lang="en-US" sz="4400" kern="10" dirty="0">
              <a:ln w="9525" cap="rnd">
                <a:solidFill>
                  <a:srgbClr val="008000"/>
                </a:solidFill>
                <a:prstDash val="sysDot"/>
                <a:round/>
                <a:headEnd/>
                <a:tailEnd/>
              </a:ln>
              <a:solidFill>
                <a:srgbClr val="FFFFFF"/>
              </a:solidFill>
              <a:latin typeface="Kristen ITC"/>
            </a:endParaRPr>
          </a:p>
        </p:txBody>
      </p:sp>
      <p:sp>
        <p:nvSpPr>
          <p:cNvPr id="6" name="WordArt 18"/>
          <p:cNvSpPr>
            <a:spLocks noChangeArrowheads="1" noChangeShapeType="1" noTextEdit="1"/>
          </p:cNvSpPr>
          <p:nvPr/>
        </p:nvSpPr>
        <p:spPr bwMode="auto">
          <a:xfrm>
            <a:off x="2209800" y="4876800"/>
            <a:ext cx="5000625" cy="1143000"/>
          </a:xfrm>
          <a:prstGeom prst="rect">
            <a:avLst/>
          </a:prstGeom>
        </p:spPr>
        <p:txBody>
          <a:bodyPr wrap="none" fromWordArt="1">
            <a:prstTxWarp prst="textPlain">
              <a:avLst>
                <a:gd name="adj" fmla="val 50000"/>
              </a:avLst>
            </a:prstTxWarp>
          </a:bodyPr>
          <a:lstStyle/>
          <a:p>
            <a:pPr algn="ctr"/>
            <a:r>
              <a:rPr lang="en-US" sz="3600" kern="10" spc="720" dirty="0">
                <a:ln w="9525">
                  <a:noFill/>
                  <a:round/>
                  <a:headEnd/>
                  <a:tailEnd/>
                </a:ln>
                <a:solidFill>
                  <a:srgbClr val="FFFFFF"/>
                </a:solidFill>
                <a:effectLst>
                  <a:outerShdw dist="45791" dir="3378596" algn="ctr" rotWithShape="0">
                    <a:srgbClr val="4D4D4D">
                      <a:alpha val="80000"/>
                    </a:srgbClr>
                  </a:outerShdw>
                </a:effectLst>
                <a:latin typeface="Arial Narrow"/>
              </a:rPr>
              <a:t>ROBERT FROST</a:t>
            </a:r>
          </a:p>
        </p:txBody>
      </p:sp>
      <p:sp>
        <p:nvSpPr>
          <p:cNvPr id="5" name="Rectangle 4">
            <a:extLst>
              <a:ext uri="{FF2B5EF4-FFF2-40B4-BE49-F238E27FC236}">
                <a16:creationId xmlns:a16="http://schemas.microsoft.com/office/drawing/2014/main" xmlns="" id="{C6D18036-CAA7-4A68-8332-696CF1402BB9}"/>
              </a:ext>
            </a:extLst>
          </p:cNvPr>
          <p:cNvSpPr/>
          <p:nvPr/>
        </p:nvSpPr>
        <p:spPr>
          <a:xfrm>
            <a:off x="467544" y="0"/>
            <a:ext cx="8136904"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Kristen ITC" panose="03050502040202030202" pitchFamily="66" charset="0"/>
              </a:rPr>
              <a:t>DAV PUBLIC SCHOOL, BERHAMPUR</a:t>
            </a:r>
            <a:endParaRPr lang="en-IN" sz="2800" dirty="0">
              <a:latin typeface="Kristen ITC" panose="03050502040202030202" pitchFamily="66" charset="0"/>
            </a:endParaRPr>
          </a:p>
        </p:txBody>
      </p:sp>
      <p:sp>
        <p:nvSpPr>
          <p:cNvPr id="7" name="Rectangle 6">
            <a:extLst>
              <a:ext uri="{FF2B5EF4-FFF2-40B4-BE49-F238E27FC236}">
                <a16:creationId xmlns:a16="http://schemas.microsoft.com/office/drawing/2014/main" xmlns="" id="{1580AF9D-7398-4632-8274-7726933769EF}"/>
              </a:ext>
            </a:extLst>
          </p:cNvPr>
          <p:cNvSpPr/>
          <p:nvPr/>
        </p:nvSpPr>
        <p:spPr>
          <a:xfrm>
            <a:off x="2438400" y="1447800"/>
            <a:ext cx="4752528" cy="752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Kristen ITC" panose="03050502040202030202" pitchFamily="66" charset="0"/>
              </a:rPr>
              <a:t>Poem - 1</a:t>
            </a:r>
            <a:endParaRPr lang="en-IN" sz="2800" dirty="0">
              <a:latin typeface="Kristen ITC" panose="03050502040202030202"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Bottom)">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799E874-DF36-4148-9CE9-24762212D074}"/>
              </a:ext>
            </a:extLst>
          </p:cNvPr>
          <p:cNvSpPr/>
          <p:nvPr/>
        </p:nvSpPr>
        <p:spPr>
          <a:xfrm>
            <a:off x="395536" y="404664"/>
            <a:ext cx="8352928" cy="619268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2">
                    <a:lumMod val="25000"/>
                  </a:schemeClr>
                </a:solidFill>
              </a:rPr>
              <a:t>1.  Fair</a:t>
            </a:r>
            <a:r>
              <a:rPr lang="en-US" sz="3200" dirty="0"/>
              <a:t> – good    </a:t>
            </a:r>
          </a:p>
          <a:p>
            <a:pPr algn="ctr"/>
            <a:r>
              <a:rPr lang="en-US" sz="3200" dirty="0">
                <a:solidFill>
                  <a:schemeClr val="tx2">
                    <a:lumMod val="25000"/>
                  </a:schemeClr>
                </a:solidFill>
              </a:rPr>
              <a:t>2.  Passing </a:t>
            </a:r>
            <a:r>
              <a:rPr lang="en-US" sz="3200" dirty="0"/>
              <a:t>– on walking down</a:t>
            </a:r>
          </a:p>
          <a:p>
            <a:pPr algn="ctr"/>
            <a:r>
              <a:rPr lang="en-US" sz="3200" dirty="0">
                <a:solidFill>
                  <a:schemeClr val="tx2">
                    <a:lumMod val="25000"/>
                  </a:schemeClr>
                </a:solidFill>
              </a:rPr>
              <a:t>3.  Better claim </a:t>
            </a:r>
            <a:r>
              <a:rPr lang="en-US" sz="3200" dirty="0"/>
              <a:t>– it seemed better</a:t>
            </a:r>
          </a:p>
          <a:p>
            <a:pPr algn="ctr"/>
            <a:r>
              <a:rPr lang="en-US" sz="3200" dirty="0">
                <a:solidFill>
                  <a:schemeClr val="tx2">
                    <a:lumMod val="25000"/>
                  </a:schemeClr>
                </a:solidFill>
              </a:rPr>
              <a:t>4.  Wanted wear</a:t>
            </a:r>
            <a:r>
              <a:rPr lang="en-US" sz="3200" dirty="0"/>
              <a:t> – looked less worn out</a:t>
            </a:r>
          </a:p>
          <a:p>
            <a:pPr algn="ctr"/>
            <a:endParaRPr lang="en-IN" dirty="0"/>
          </a:p>
        </p:txBody>
      </p:sp>
      <p:sp>
        <p:nvSpPr>
          <p:cNvPr id="3" name="Rectangle 2">
            <a:extLst>
              <a:ext uri="{FF2B5EF4-FFF2-40B4-BE49-F238E27FC236}">
                <a16:creationId xmlns:a16="http://schemas.microsoft.com/office/drawing/2014/main" xmlns="" id="{61FF4691-5514-42E5-B65F-F3C0F63A9AA1}"/>
              </a:ext>
            </a:extLst>
          </p:cNvPr>
          <p:cNvSpPr/>
          <p:nvPr/>
        </p:nvSpPr>
        <p:spPr>
          <a:xfrm>
            <a:off x="683568" y="692696"/>
            <a:ext cx="7848872"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Meanings of stanza - 2</a:t>
            </a:r>
            <a:endParaRPr lang="en-IN" sz="3600" dirty="0"/>
          </a:p>
        </p:txBody>
      </p:sp>
    </p:spTree>
    <p:extLst>
      <p:ext uri="{BB962C8B-B14F-4D97-AF65-F5344CB8AC3E}">
        <p14:creationId xmlns:p14="http://schemas.microsoft.com/office/powerpoint/2010/main" xmlns="" val="2663636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ChangeArrowheads="1"/>
          </p:cNvSpPr>
          <p:nvPr/>
        </p:nvSpPr>
        <p:spPr bwMode="auto">
          <a:xfrm>
            <a:off x="152400" y="1524000"/>
            <a:ext cx="9144000" cy="3785652"/>
          </a:xfrm>
          <a:prstGeom prst="rect">
            <a:avLst/>
          </a:prstGeom>
          <a:noFill/>
          <a:ln w="9525">
            <a:noFill/>
            <a:miter lim="800000"/>
            <a:headEnd/>
            <a:tailEnd/>
          </a:ln>
          <a:effectLst/>
        </p:spPr>
        <p:txBody>
          <a:bodyPr>
            <a:spAutoFit/>
          </a:bodyPr>
          <a:lstStyle/>
          <a:p>
            <a:pPr eaLnBrk="0" hangingPunct="0"/>
            <a:r>
              <a:rPr lang="en-US" sz="4000" dirty="0"/>
              <a:t>And both that morning equally lay</a:t>
            </a:r>
            <a:br>
              <a:rPr lang="en-US" sz="4000" dirty="0"/>
            </a:br>
            <a:r>
              <a:rPr lang="en-US" sz="4000" dirty="0"/>
              <a:t>   In leaves no step had trodden black.</a:t>
            </a:r>
            <a:br>
              <a:rPr lang="en-US" sz="4000" dirty="0"/>
            </a:br>
            <a:r>
              <a:rPr lang="en-US" sz="4000" dirty="0"/>
              <a:t>    Oh, I kept the first for another day!</a:t>
            </a:r>
            <a:br>
              <a:rPr lang="en-US" sz="4000" dirty="0"/>
            </a:br>
            <a:r>
              <a:rPr lang="en-US" sz="4000" dirty="0"/>
              <a:t>      Yet knowing how way leads on to way,</a:t>
            </a:r>
            <a:br>
              <a:rPr lang="en-US" sz="4000" dirty="0"/>
            </a:br>
            <a:r>
              <a:rPr lang="en-US" sz="4000" dirty="0"/>
              <a:t>        I doubted if I should ever come back.</a:t>
            </a:r>
            <a:br>
              <a:rPr lang="en-US" sz="4000" dirty="0"/>
            </a:br>
            <a:endParaRPr lang="en-US" sz="4000" dirty="0"/>
          </a:p>
        </p:txBody>
      </p:sp>
    </p:spTree>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7543" y="260648"/>
            <a:ext cx="8646035" cy="1251520"/>
          </a:xfrm>
        </p:spPr>
        <p:txBody>
          <a:bodyPr>
            <a:normAutofit/>
          </a:bodyPr>
          <a:lstStyle/>
          <a:p>
            <a:pPr algn="ctr"/>
            <a:r>
              <a:rPr lang="en-US" sz="5400" b="1" dirty="0">
                <a:latin typeface="Curlz MT" pitchFamily="82" charset="0"/>
              </a:rPr>
              <a:t>Explanation of third stanza </a:t>
            </a:r>
          </a:p>
        </p:txBody>
      </p:sp>
      <p:sp>
        <p:nvSpPr>
          <p:cNvPr id="49155" name="Rectangle 3"/>
          <p:cNvSpPr>
            <a:spLocks noGrp="1" noChangeArrowheads="1"/>
          </p:cNvSpPr>
          <p:nvPr>
            <p:ph idx="1"/>
          </p:nvPr>
        </p:nvSpPr>
        <p:spPr/>
        <p:txBody>
          <a:bodyPr/>
          <a:lstStyle/>
          <a:p>
            <a:pPr>
              <a:buFont typeface="Wingdings" pitchFamily="2" charset="2"/>
              <a:buChar char="q"/>
            </a:pPr>
            <a:r>
              <a:rPr lang="en-US" dirty="0"/>
              <a:t>He had noticed that in the morning both the roads seemed covered with leaves and that no traveler has walked the way. He comes to this conclusion because the fallen leaves are not crushed by the footsteps. He strongly feels that he would take the other road to know what it had in store. The speaker realizes that he may never be able to return to take the “Road Not Taken.”</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1D3AFD9-8909-42FE-B3A1-2B12A6F3A74C}"/>
              </a:ext>
            </a:extLst>
          </p:cNvPr>
          <p:cNvSpPr/>
          <p:nvPr/>
        </p:nvSpPr>
        <p:spPr>
          <a:xfrm>
            <a:off x="323528" y="332656"/>
            <a:ext cx="8424936" cy="626469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rabicPeriod"/>
            </a:pPr>
            <a:r>
              <a:rPr lang="en-US" sz="3200" dirty="0">
                <a:solidFill>
                  <a:schemeClr val="tx2">
                    <a:lumMod val="25000"/>
                  </a:schemeClr>
                </a:solidFill>
              </a:rPr>
              <a:t>Equally</a:t>
            </a:r>
            <a:r>
              <a:rPr lang="en-US" sz="3200" dirty="0"/>
              <a:t> – were equally covered</a:t>
            </a:r>
          </a:p>
          <a:p>
            <a:pPr marL="342900" indent="-342900">
              <a:buAutoNum type="arabicPeriod"/>
            </a:pPr>
            <a:r>
              <a:rPr lang="en-US" sz="3200" dirty="0">
                <a:solidFill>
                  <a:schemeClr val="tx2">
                    <a:lumMod val="25000"/>
                  </a:schemeClr>
                </a:solidFill>
              </a:rPr>
              <a:t>Trodden black </a:t>
            </a:r>
            <a:r>
              <a:rPr lang="en-US" sz="3200" dirty="0"/>
              <a:t>– turned a path black by crushing the leaves.</a:t>
            </a:r>
          </a:p>
          <a:p>
            <a:pPr marL="342900" indent="-342900">
              <a:buAutoNum type="arabicPeriod"/>
            </a:pPr>
            <a:r>
              <a:rPr lang="en-US" sz="3200" dirty="0">
                <a:solidFill>
                  <a:schemeClr val="tx2">
                    <a:lumMod val="25000"/>
                  </a:schemeClr>
                </a:solidFill>
              </a:rPr>
              <a:t>Way leads on to way </a:t>
            </a:r>
            <a:r>
              <a:rPr lang="en-US" sz="3200" dirty="0"/>
              <a:t>– one thing leads to another</a:t>
            </a:r>
            <a:endParaRPr lang="en-IN" dirty="0"/>
          </a:p>
        </p:txBody>
      </p:sp>
      <p:sp>
        <p:nvSpPr>
          <p:cNvPr id="3" name="Rectangle 2">
            <a:extLst>
              <a:ext uri="{FF2B5EF4-FFF2-40B4-BE49-F238E27FC236}">
                <a16:creationId xmlns:a16="http://schemas.microsoft.com/office/drawing/2014/main" xmlns="" id="{3C232EE9-EC23-4FE7-8BA9-20ECBEB197D7}"/>
              </a:ext>
            </a:extLst>
          </p:cNvPr>
          <p:cNvSpPr/>
          <p:nvPr/>
        </p:nvSpPr>
        <p:spPr>
          <a:xfrm>
            <a:off x="683568" y="658395"/>
            <a:ext cx="7704856" cy="144016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Meanings of stanza - 3</a:t>
            </a:r>
            <a:endParaRPr lang="en-IN" sz="3600" dirty="0"/>
          </a:p>
        </p:txBody>
      </p:sp>
    </p:spTree>
    <p:extLst>
      <p:ext uri="{BB962C8B-B14F-4D97-AF65-F5344CB8AC3E}">
        <p14:creationId xmlns:p14="http://schemas.microsoft.com/office/powerpoint/2010/main" xmlns="" val="3012932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381000" y="2667000"/>
            <a:ext cx="184150" cy="641350"/>
          </a:xfrm>
          <a:prstGeom prst="rect">
            <a:avLst/>
          </a:prstGeom>
          <a:noFill/>
          <a:ln w="9525">
            <a:noFill/>
            <a:miter lim="800000"/>
            <a:headEnd/>
            <a:tailEnd/>
          </a:ln>
          <a:effectLst/>
        </p:spPr>
        <p:txBody>
          <a:bodyPr wrap="none" anchor="ctr">
            <a:spAutoFit/>
          </a:bodyPr>
          <a:lstStyle/>
          <a:p>
            <a:r>
              <a:rPr lang="en-US"/>
              <a:t/>
            </a:r>
            <a:br>
              <a:rPr lang="en-US"/>
            </a:br>
            <a:endParaRPr lang="en-US"/>
          </a:p>
        </p:txBody>
      </p:sp>
      <p:pic>
        <p:nvPicPr>
          <p:cNvPr id="38919" name="Picture 7" descr="Autumn_Roa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8920" name="Rectangle 8"/>
          <p:cNvSpPr>
            <a:spLocks noChangeArrowheads="1"/>
          </p:cNvSpPr>
          <p:nvPr/>
        </p:nvSpPr>
        <p:spPr bwMode="auto">
          <a:xfrm>
            <a:off x="946150" y="1772816"/>
            <a:ext cx="9144000" cy="2677656"/>
          </a:xfrm>
          <a:prstGeom prst="rect">
            <a:avLst/>
          </a:prstGeom>
          <a:noFill/>
          <a:ln w="9525">
            <a:noFill/>
            <a:miter lim="800000"/>
            <a:headEnd/>
            <a:tailEnd/>
          </a:ln>
          <a:effectLst/>
        </p:spPr>
        <p:txBody>
          <a:bodyPr anchor="ctr">
            <a:spAutoFit/>
          </a:bodyPr>
          <a:lstStyle/>
          <a:p>
            <a:r>
              <a:rPr lang="en-US" sz="3200" dirty="0"/>
              <a:t>I shall be telling this with a sigh</a:t>
            </a:r>
            <a:br>
              <a:rPr lang="en-US" sz="3200" dirty="0"/>
            </a:br>
            <a:r>
              <a:rPr lang="en-US" sz="3200" dirty="0"/>
              <a:t> Somewhere ages and ages hence:</a:t>
            </a:r>
            <a:br>
              <a:rPr lang="en-US" sz="3200" dirty="0"/>
            </a:br>
            <a:r>
              <a:rPr lang="en-US" sz="3200" dirty="0"/>
              <a:t>  Two roads diverged in a wood, and I --</a:t>
            </a:r>
            <a:br>
              <a:rPr lang="en-US" sz="3200" dirty="0"/>
            </a:br>
            <a:r>
              <a:rPr lang="en-US" sz="3200" dirty="0"/>
              <a:t>    I took the one less traveled by,</a:t>
            </a:r>
            <a:br>
              <a:rPr lang="en-US" sz="3200" dirty="0"/>
            </a:br>
            <a:r>
              <a:rPr lang="en-US" sz="3200" dirty="0"/>
              <a:t>     And that has made all the difference</a:t>
            </a:r>
            <a:r>
              <a:rPr lang="en-US" sz="4000" dirty="0"/>
              <a:t>. </a:t>
            </a: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4651"/>
            <a:ext cx="8763000" cy="1129395"/>
          </a:xfrm>
        </p:spPr>
        <p:txBody>
          <a:bodyPr>
            <a:noAutofit/>
          </a:bodyPr>
          <a:lstStyle/>
          <a:p>
            <a:pPr algn="ctr"/>
            <a:r>
              <a:rPr lang="en-US" sz="5300" b="1" dirty="0">
                <a:latin typeface="Curlz MT" pitchFamily="82" charset="0"/>
              </a:rPr>
              <a:t>Explanation of fourth stanza </a:t>
            </a:r>
          </a:p>
        </p:txBody>
      </p:sp>
      <p:sp>
        <p:nvSpPr>
          <p:cNvPr id="3" name="Content Placeholder 2">
            <a:extLst>
              <a:ext uri="{FF2B5EF4-FFF2-40B4-BE49-F238E27FC236}">
                <a16:creationId xmlns:a16="http://schemas.microsoft.com/office/drawing/2014/main" xmlns="" id="{29AEE4A9-185C-4414-9EB6-2B5BDC05CE27}"/>
              </a:ext>
            </a:extLst>
          </p:cNvPr>
          <p:cNvSpPr>
            <a:spLocks noGrp="1"/>
          </p:cNvSpPr>
          <p:nvPr>
            <p:ph idx="1"/>
          </p:nvPr>
        </p:nvSpPr>
        <p:spPr/>
        <p:txBody>
          <a:bodyPr/>
          <a:lstStyle/>
          <a:p>
            <a:r>
              <a:rPr lang="en-US" dirty="0"/>
              <a:t>Here, the speaker hopes to talk off the decision taken years later with a sigh. This decision would definitely make a difference in life. </a:t>
            </a:r>
          </a:p>
          <a:p>
            <a:r>
              <a:rPr lang="en-US" dirty="0"/>
              <a:t>The speaker finally concludes about confidence in taking a bold decision that he had dared to take the road which was less travelled and it made a difference. This choice made a significant impact in his life.</a:t>
            </a:r>
            <a:endParaRPr lang="en-IN"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034E97D-EDD6-49D7-8C34-91438BA80B21}"/>
              </a:ext>
            </a:extLst>
          </p:cNvPr>
          <p:cNvSpPr/>
          <p:nvPr/>
        </p:nvSpPr>
        <p:spPr>
          <a:xfrm>
            <a:off x="467544" y="329249"/>
            <a:ext cx="8280920" cy="612068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1.Sigh – to take a deep breath out of sorrow or regret.</a:t>
            </a:r>
          </a:p>
          <a:p>
            <a:pPr algn="ctr"/>
            <a:r>
              <a:rPr lang="en-US" sz="3200" dirty="0"/>
              <a:t>2. Ages and ages hence – many years in the future.</a:t>
            </a:r>
          </a:p>
          <a:p>
            <a:pPr algn="ctr"/>
            <a:endParaRPr lang="en-IN" dirty="0"/>
          </a:p>
        </p:txBody>
      </p:sp>
      <p:sp>
        <p:nvSpPr>
          <p:cNvPr id="3" name="Rectangle 2">
            <a:extLst>
              <a:ext uri="{FF2B5EF4-FFF2-40B4-BE49-F238E27FC236}">
                <a16:creationId xmlns:a16="http://schemas.microsoft.com/office/drawing/2014/main" xmlns="" id="{CB909000-8E43-4574-9339-25BAA9FC8AE3}"/>
              </a:ext>
            </a:extLst>
          </p:cNvPr>
          <p:cNvSpPr/>
          <p:nvPr/>
        </p:nvSpPr>
        <p:spPr>
          <a:xfrm>
            <a:off x="935596" y="764704"/>
            <a:ext cx="7344816" cy="115212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Meanings of stanza - 4</a:t>
            </a:r>
            <a:endParaRPr lang="en-IN" sz="3200" dirty="0"/>
          </a:p>
        </p:txBody>
      </p:sp>
    </p:spTree>
    <p:extLst>
      <p:ext uri="{BB962C8B-B14F-4D97-AF65-F5344CB8AC3E}">
        <p14:creationId xmlns:p14="http://schemas.microsoft.com/office/powerpoint/2010/main" xmlns="" val="316306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260648"/>
            <a:ext cx="8229600" cy="792088"/>
          </a:xfrm>
        </p:spPr>
        <p:txBody>
          <a:bodyPr>
            <a:noAutofit/>
          </a:bodyPr>
          <a:lstStyle/>
          <a:p>
            <a:pPr algn="ctr"/>
            <a:r>
              <a:rPr lang="en-US" b="1" dirty="0">
                <a:latin typeface="Curlz MT" pitchFamily="82" charset="0"/>
              </a:rPr>
              <a:t>LITERARY DEVICES</a:t>
            </a:r>
            <a:br>
              <a:rPr lang="en-US" b="1" dirty="0">
                <a:latin typeface="Curlz MT" pitchFamily="82" charset="0"/>
              </a:rPr>
            </a:br>
            <a:endParaRPr lang="en-US" b="1" dirty="0">
              <a:latin typeface="Curlz MT" pitchFamily="82" charset="0"/>
            </a:endParaRPr>
          </a:p>
        </p:txBody>
      </p:sp>
      <p:sp>
        <p:nvSpPr>
          <p:cNvPr id="29699" name="Rectangle 3"/>
          <p:cNvSpPr>
            <a:spLocks noGrp="1" noChangeArrowheads="1"/>
          </p:cNvSpPr>
          <p:nvPr>
            <p:ph idx="1"/>
          </p:nvPr>
        </p:nvSpPr>
        <p:spPr>
          <a:xfrm>
            <a:off x="539552" y="1916832"/>
            <a:ext cx="8229600" cy="4530725"/>
          </a:xfrm>
          <a:noFill/>
        </p:spPr>
        <p:txBody>
          <a:bodyPr>
            <a:normAutofit fontScale="92500" lnSpcReduction="10000"/>
          </a:bodyPr>
          <a:lstStyle/>
          <a:p>
            <a:pPr>
              <a:buFont typeface="Wingdings" panose="05000000000000000000" pitchFamily="2" charset="2"/>
              <a:buChar char="Ø"/>
            </a:pPr>
            <a:r>
              <a:rPr lang="en-US" sz="2800" dirty="0">
                <a:solidFill>
                  <a:schemeClr val="accent2"/>
                </a:solidFill>
                <a:highlight>
                  <a:srgbClr val="FFFF00"/>
                </a:highlight>
              </a:rPr>
              <a:t>“Metaphor”</a:t>
            </a:r>
            <a:r>
              <a:rPr lang="en-US" sz="2800" dirty="0">
                <a:solidFill>
                  <a:schemeClr val="accent2"/>
                </a:solidFill>
              </a:rPr>
              <a:t> </a:t>
            </a:r>
            <a:r>
              <a:rPr lang="en-US" sz="2800" dirty="0"/>
              <a:t>- A literary device which compares two things or qualities which are unlike. The poem as a whole is a metaphor because the poet is metaphorically comparing the paths in the woods to the choices one must make in life. </a:t>
            </a:r>
          </a:p>
          <a:p>
            <a:pPr marL="68580" indent="0">
              <a:buNone/>
            </a:pPr>
            <a:r>
              <a:rPr lang="en-US" sz="2800" dirty="0"/>
              <a:t>     Line 1’Two roads diverged in yellow wood’ </a:t>
            </a:r>
          </a:p>
          <a:p>
            <a:pPr>
              <a:buFont typeface="Wingdings" panose="05000000000000000000" pitchFamily="2" charset="2"/>
              <a:buChar char="Ø"/>
            </a:pPr>
            <a:r>
              <a:rPr lang="en-US" sz="2800" dirty="0">
                <a:solidFill>
                  <a:schemeClr val="accent2"/>
                </a:solidFill>
                <a:highlight>
                  <a:srgbClr val="FFFF00"/>
                </a:highlight>
              </a:rPr>
              <a:t>“Personification</a:t>
            </a:r>
            <a:r>
              <a:rPr lang="en-US" sz="2800" dirty="0"/>
              <a:t>” – A figure of speech where an object is given a human quality. Line 8 – because it was grassy and wanted wear (want is a human need) </a:t>
            </a:r>
          </a:p>
          <a:p>
            <a:pPr>
              <a:buFont typeface="Wingdings" panose="05000000000000000000" pitchFamily="2" charset="2"/>
              <a:buChar char="Ø"/>
            </a:pPr>
            <a:r>
              <a:rPr lang="en-US" sz="2800" dirty="0">
                <a:solidFill>
                  <a:schemeClr val="accent2"/>
                </a:solidFill>
                <a:highlight>
                  <a:srgbClr val="FFFF00"/>
                </a:highlight>
              </a:rPr>
              <a:t>“Alliteration” </a:t>
            </a:r>
            <a:r>
              <a:rPr lang="en-US" sz="2800" dirty="0"/>
              <a:t>– Repetition of sounds and words in the same line. Line 17  - Somewhere ages and ages.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ppt_w</p:attrName>
                                        </p:attrNameLst>
                                      </p:cBhvr>
                                      <p:tavLst>
                                        <p:tav tm="0" fmla="#ppt_w*sin(2.5*pi*$)">
                                          <p:val>
                                            <p:fltVal val="0"/>
                                          </p:val>
                                        </p:tav>
                                        <p:tav tm="100000">
                                          <p:val>
                                            <p:fltVal val="1"/>
                                          </p:val>
                                        </p:tav>
                                      </p:tavLst>
                                    </p:anim>
                                    <p:anim calcmode="lin" valueType="num">
                                      <p:cBhvr>
                                        <p:cTn id="9" dur="1000" fill="hold"/>
                                        <p:tgtEl>
                                          <p:spTgt spid="296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A753FD3-89B3-45C2-8995-4038CFC8C5A8}"/>
              </a:ext>
            </a:extLst>
          </p:cNvPr>
          <p:cNvSpPr/>
          <p:nvPr/>
        </p:nvSpPr>
        <p:spPr>
          <a:xfrm>
            <a:off x="755576" y="620688"/>
            <a:ext cx="7848872" cy="56886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0150" lvl="2" indent="-285750">
              <a:buFont typeface="Wingdings" panose="05000000000000000000" pitchFamily="2" charset="2"/>
              <a:buChar char="Ø"/>
            </a:pPr>
            <a:r>
              <a:rPr lang="en-US" sz="4400" dirty="0">
                <a:solidFill>
                  <a:schemeClr val="tx1"/>
                </a:solidFill>
                <a:highlight>
                  <a:srgbClr val="FFFF00"/>
                </a:highlight>
              </a:rPr>
              <a:t> </a:t>
            </a:r>
            <a:r>
              <a:rPr lang="en-US" sz="4400" dirty="0">
                <a:solidFill>
                  <a:schemeClr val="accent2"/>
                </a:solidFill>
                <a:highlight>
                  <a:srgbClr val="FFFF00"/>
                </a:highlight>
              </a:rPr>
              <a:t>Imagery</a:t>
            </a:r>
            <a:r>
              <a:rPr lang="en-US" sz="4400" dirty="0">
                <a:solidFill>
                  <a:schemeClr val="tx1"/>
                </a:solidFill>
                <a:highlight>
                  <a:srgbClr val="FFFF00"/>
                </a:highlight>
              </a:rPr>
              <a:t> </a:t>
            </a:r>
            <a:r>
              <a:rPr lang="en-US" sz="4400" dirty="0">
                <a:solidFill>
                  <a:schemeClr val="tx1"/>
                </a:solidFill>
              </a:rPr>
              <a:t>– A poetic device wherein the pattern of images or pictures comes to the mind from what is read in the poem. Line 2 – “Two roads diverged in yellow wood”</a:t>
            </a:r>
            <a:endParaRPr lang="en-IN" sz="4400" dirty="0">
              <a:solidFill>
                <a:schemeClr val="tx1"/>
              </a:solidFill>
            </a:endParaRPr>
          </a:p>
        </p:txBody>
      </p:sp>
    </p:spTree>
    <p:extLst>
      <p:ext uri="{BB962C8B-B14F-4D97-AF65-F5344CB8AC3E}">
        <p14:creationId xmlns:p14="http://schemas.microsoft.com/office/powerpoint/2010/main" xmlns="" val="2455605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D9F1698-8567-4B91-990C-A1F2F131C28C}"/>
              </a:ext>
            </a:extLst>
          </p:cNvPr>
          <p:cNvSpPr/>
          <p:nvPr/>
        </p:nvSpPr>
        <p:spPr>
          <a:xfrm>
            <a:off x="853873" y="21492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xmlns="" id="{A4FB2EFD-A5EF-4501-9E17-6569292DAB96}"/>
              </a:ext>
            </a:extLst>
          </p:cNvPr>
          <p:cNvSpPr/>
          <p:nvPr/>
        </p:nvSpPr>
        <p:spPr>
          <a:xfrm>
            <a:off x="66080" y="44624"/>
            <a:ext cx="9077920" cy="792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NCERT QUESTION AND ANSWER</a:t>
            </a:r>
            <a:endParaRPr lang="en-IN" sz="2800" dirty="0"/>
          </a:p>
        </p:txBody>
      </p:sp>
      <p:sp>
        <p:nvSpPr>
          <p:cNvPr id="7" name="Rectangle 6">
            <a:extLst>
              <a:ext uri="{FF2B5EF4-FFF2-40B4-BE49-F238E27FC236}">
                <a16:creationId xmlns:a16="http://schemas.microsoft.com/office/drawing/2014/main" xmlns="" id="{8C5F7A91-E709-415E-83D0-CC3A829DD7E5}"/>
              </a:ext>
            </a:extLst>
          </p:cNvPr>
          <p:cNvSpPr/>
          <p:nvPr/>
        </p:nvSpPr>
        <p:spPr>
          <a:xfrm>
            <a:off x="66080" y="1244364"/>
            <a:ext cx="9001000" cy="3693319"/>
          </a:xfrm>
          <a:prstGeom prst="rect">
            <a:avLst/>
          </a:prstGeom>
        </p:spPr>
        <p:txBody>
          <a:bodyPr wrap="square">
            <a:spAutoFit/>
          </a:bodyPr>
          <a:lstStyle/>
          <a:p>
            <a:pPr marL="457200" indent="-457200">
              <a:buFont typeface="+mj-lt"/>
              <a:buAutoNum type="arabicPeriod"/>
            </a:pPr>
            <a:r>
              <a:rPr lang="en-US" dirty="0"/>
              <a:t>Where does the </a:t>
            </a:r>
            <a:r>
              <a:rPr lang="en-US" dirty="0" err="1"/>
              <a:t>traveller</a:t>
            </a:r>
            <a:r>
              <a:rPr lang="en-US" dirty="0"/>
              <a:t> find himself ? What problem does he face ?</a:t>
            </a:r>
          </a:p>
          <a:p>
            <a:r>
              <a:rPr lang="en-US" dirty="0"/>
              <a:t>Ans ) The </a:t>
            </a:r>
            <a:r>
              <a:rPr lang="en-US" dirty="0" err="1"/>
              <a:t>traveller</a:t>
            </a:r>
            <a:r>
              <a:rPr lang="en-US" dirty="0"/>
              <a:t> finds himself at the divergence where the road forks into two directions in a forest during the autumn season . He is not able to decide which road to take to continue his journey since it is not possible to take both the roads at the same time. </a:t>
            </a:r>
          </a:p>
          <a:p>
            <a:r>
              <a:rPr lang="en-US" dirty="0"/>
              <a:t>2. Discuss what these phrases mean to you .</a:t>
            </a:r>
          </a:p>
          <a:p>
            <a:pPr marL="514350" indent="-514350">
              <a:buAutoNum type="romanLcParenBoth"/>
            </a:pPr>
            <a:r>
              <a:rPr lang="en-US" dirty="0"/>
              <a:t>A yellow wood </a:t>
            </a:r>
          </a:p>
          <a:p>
            <a:r>
              <a:rPr lang="en-US" dirty="0"/>
              <a:t>Ans) A yellow wood means autumn season in a forest . Autumn also         corresponds with old age .</a:t>
            </a:r>
          </a:p>
          <a:p>
            <a:r>
              <a:rPr lang="en-US" dirty="0"/>
              <a:t>(ii) It was grassy and wanted wear</a:t>
            </a:r>
          </a:p>
          <a:p>
            <a:r>
              <a:rPr lang="en-US" dirty="0"/>
              <a:t>Ans) This conveys that the path was full of glass and nobody had used it. So it did not seem to be disturbed or crushed .</a:t>
            </a:r>
          </a:p>
          <a:p>
            <a:r>
              <a:rPr lang="en-US" dirty="0"/>
              <a:t>(iii) The passing there</a:t>
            </a:r>
          </a:p>
          <a:p>
            <a:r>
              <a:rPr lang="en-US" dirty="0"/>
              <a:t>Ans) The road frequently used by people. </a:t>
            </a:r>
            <a:endParaRPr lang="en-IN" dirty="0"/>
          </a:p>
        </p:txBody>
      </p:sp>
      <p:sp>
        <p:nvSpPr>
          <p:cNvPr id="8" name="Rectangle 7">
            <a:extLst>
              <a:ext uri="{FF2B5EF4-FFF2-40B4-BE49-F238E27FC236}">
                <a16:creationId xmlns:a16="http://schemas.microsoft.com/office/drawing/2014/main" xmlns="" id="{79294F5B-0344-4A24-9406-0CE4EAD52144}"/>
              </a:ext>
            </a:extLst>
          </p:cNvPr>
          <p:cNvSpPr/>
          <p:nvPr/>
        </p:nvSpPr>
        <p:spPr>
          <a:xfrm>
            <a:off x="34511" y="4874972"/>
            <a:ext cx="8928992" cy="1477328"/>
          </a:xfrm>
          <a:prstGeom prst="rect">
            <a:avLst/>
          </a:prstGeom>
        </p:spPr>
        <p:txBody>
          <a:bodyPr wrap="square">
            <a:spAutoFit/>
          </a:bodyPr>
          <a:lstStyle/>
          <a:p>
            <a:pPr algn="just"/>
            <a:r>
              <a:rPr lang="en-US" dirty="0"/>
              <a:t>(iv) Leaves no step had trodden black</a:t>
            </a:r>
          </a:p>
          <a:p>
            <a:pPr algn="just"/>
            <a:r>
              <a:rPr lang="en-US" dirty="0"/>
              <a:t>Ans) The leaves did not get </a:t>
            </a:r>
            <a:r>
              <a:rPr lang="en-US" dirty="0" err="1"/>
              <a:t>crushed,that</a:t>
            </a:r>
            <a:r>
              <a:rPr lang="en-US" dirty="0"/>
              <a:t> is it did not turn black as few people stepped on them .( This means that the path may have seldom been used for fear of uncertainty.)</a:t>
            </a:r>
          </a:p>
          <a:p>
            <a:pPr algn="just"/>
            <a:r>
              <a:rPr lang="en-US" dirty="0"/>
              <a:t>(v) How way leads on to way.</a:t>
            </a:r>
          </a:p>
          <a:p>
            <a:pPr algn="just"/>
            <a:r>
              <a:rPr lang="en-US" dirty="0"/>
              <a:t>Ans) This means decisions taken in life paves the way for many other decision in the future.</a:t>
            </a:r>
            <a:endParaRPr lang="en-IN" dirty="0"/>
          </a:p>
        </p:txBody>
      </p:sp>
    </p:spTree>
    <p:extLst>
      <p:ext uri="{BB962C8B-B14F-4D97-AF65-F5344CB8AC3E}">
        <p14:creationId xmlns:p14="http://schemas.microsoft.com/office/powerpoint/2010/main" xmlns="" val="1168854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409" y="1052736"/>
            <a:ext cx="4978896" cy="1143000"/>
          </a:xfrm>
        </p:spPr>
        <p:txBody>
          <a:bodyPr>
            <a:normAutofit/>
          </a:bodyPr>
          <a:lstStyle/>
          <a:p>
            <a:r>
              <a:rPr lang="en-US" sz="6400" dirty="0">
                <a:latin typeface="Chiller" pitchFamily="82" charset="0"/>
              </a:rPr>
              <a:t>Robert Lee Frost</a:t>
            </a:r>
          </a:p>
        </p:txBody>
      </p:sp>
      <p:sp>
        <p:nvSpPr>
          <p:cNvPr id="3" name="Content Placeholder 2"/>
          <p:cNvSpPr>
            <a:spLocks noGrp="1"/>
          </p:cNvSpPr>
          <p:nvPr>
            <p:ph idx="1"/>
          </p:nvPr>
        </p:nvSpPr>
        <p:spPr>
          <a:xfrm>
            <a:off x="304800" y="3496072"/>
            <a:ext cx="8839200" cy="3361928"/>
          </a:xfrm>
        </p:spPr>
        <p:txBody>
          <a:bodyPr/>
          <a:lstStyle/>
          <a:p>
            <a:r>
              <a:rPr lang="en-US" dirty="0"/>
              <a:t>Robert Lee Frost was an American Poet. He was born in San Francisco but spent most of his adult life in rural New England. He is highly regarded for his realistic depictions of rural life. A popular and often-quoted poet, Frost was honored frequently during his  lifetime. His work frequently employed themes from the early 1900’s rural life in New England.</a:t>
            </a:r>
          </a:p>
        </p:txBody>
      </p:sp>
      <p:pic>
        <p:nvPicPr>
          <p:cNvPr id="3074" name="Picture 2" descr="http://www.gpaulbishop.com/GPB%20History/GPB%20Archive/Section%20-%202/R.%20Frost/frost_r_01.JPG"/>
          <p:cNvPicPr>
            <a:picLocks noChangeAspect="1" noChangeArrowheads="1"/>
          </p:cNvPicPr>
          <p:nvPr/>
        </p:nvPicPr>
        <p:blipFill>
          <a:blip r:embed="rId2"/>
          <a:srcRect/>
          <a:stretch>
            <a:fillRect/>
          </a:stretch>
        </p:blipFill>
        <p:spPr bwMode="auto">
          <a:xfrm>
            <a:off x="5868144" y="83064"/>
            <a:ext cx="1905000" cy="2713772"/>
          </a:xfrm>
          <a:prstGeom prst="rect">
            <a:avLst/>
          </a:prstGeom>
          <a:noFill/>
        </p:spPr>
      </p:pic>
      <p:sp>
        <p:nvSpPr>
          <p:cNvPr id="4" name="Rectangle 3">
            <a:extLst>
              <a:ext uri="{FF2B5EF4-FFF2-40B4-BE49-F238E27FC236}">
                <a16:creationId xmlns:a16="http://schemas.microsoft.com/office/drawing/2014/main" xmlns="" id="{1F1BCFC2-9653-4409-963D-E53DBE2FF43D}"/>
              </a:ext>
            </a:extLst>
          </p:cNvPr>
          <p:cNvSpPr/>
          <p:nvPr/>
        </p:nvSpPr>
        <p:spPr>
          <a:xfrm>
            <a:off x="5940152" y="2996952"/>
            <a:ext cx="1800200" cy="4229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Kristen ITC" panose="03050502040202030202" pitchFamily="66" charset="0"/>
              </a:rPr>
              <a:t>1874 - 1963</a:t>
            </a:r>
            <a:endParaRPr lang="en-IN" dirty="0">
              <a:latin typeface="Kristen ITC" panose="03050502040202030202"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path" presetSubtype="0" accel="50000" decel="50000" fill="hold" nodeType="clickEffect">
                                  <p:stCondLst>
                                    <p:cond delay="0"/>
                                  </p:stCondLst>
                                  <p:childTnLst>
                                    <p:animMotion origin="layout" path="M 0 0  C 0.008 0.01067  0.017 0.02133  0.021 0.03467  C 0.025 0.04933  0.027 0.06667  0.029 0.084  C 0.031 0.10133  0.029 0.116  0.027 0.132  C 0.025 0.14667  0.022 0.16267  0.015 0.176  C 0.009 0.18933  -0.001 0.2  -0.012 0.208  C -0.022 0.216  -0.034 0.22133  -0.046 0.224  C -0.058 0.22667  -0.07 0.22667  -0.081 0.224  C -0.093 0.22133  -0.104 0.21467  -0.113 0.204  C -0.122 0.19467  -0.13 0.18267  -0.134 0.168  C -0.139 0.15467  -0.141 0.136  -0.141 0.12133  C -0.142 0.10667  -0.141 0.08933  -0.136 0.07467  C -0.131 0.06133  -0.122 0.05067  -0.11 0.04533  C -0.098 0.04133  -0.086 0.04667  -0.078 0.056  C -0.071 0.06533  -0.066 0.08  -0.065 0.09733  C -0.065 0.11467  -0.066 0.13067  -0.071 0.144  C -0.076 0.15733  -0.075 0.16  -0.095 0.17733  C -0.113 0.196  -0.131 0.19067  -0.142 0.192  C -0.153 0.192  -0.162 0.18667  -0.173 0.18133  C -0.185 0.17467  -0.195 0.16267  -0.202 0.152  C -0.209 0.14133  -0.212 0.128  -0.216 0.10667  C -0.219 0.08533  -0.219 0.07467  -0.219 0.05867  C -0.219 0.04267  -0.219 0.02667  -0.219 0.01067  E" pathEditMode="relative" ptsTypes="">
                                      <p:cBhvr>
                                        <p:cTn id="6" dur="2000" spd="-100000" fill="hold"/>
                                        <p:tgtEl>
                                          <p:spTgt spid="30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842662F-2BCC-4768-8372-70F213E62D8E}"/>
              </a:ext>
            </a:extLst>
          </p:cNvPr>
          <p:cNvSpPr/>
          <p:nvPr/>
        </p:nvSpPr>
        <p:spPr>
          <a:xfrm>
            <a:off x="395536" y="2421796"/>
            <a:ext cx="6606480" cy="3576172"/>
          </a:xfrm>
          <a:prstGeom prst="rect">
            <a:avLst/>
          </a:prstGeom>
        </p:spPr>
        <p:txBody>
          <a:bodyPr wrap="square">
            <a:spAutoFit/>
          </a:bodyPr>
          <a:lstStyle/>
          <a:p>
            <a:pPr>
              <a:lnSpc>
                <a:spcPct val="115000"/>
              </a:lnSpc>
              <a:spcAft>
                <a:spcPts val="0"/>
              </a:spcAft>
            </a:pPr>
            <a:r>
              <a:rPr lang="en-US" b="1" dirty="0">
                <a:latin typeface="Times New Roman" panose="02020603050405020304" pitchFamily="18" charset="0"/>
                <a:ea typeface="Calibri" panose="020F0502020204030204" pitchFamily="34" charset="0"/>
                <a:cs typeface="Mangal" panose="02040503050203030202" pitchFamily="18" charset="0"/>
              </a:rPr>
              <a:t>I) Answer briefly              			</a:t>
            </a:r>
            <a:endParaRPr lang="en-IN" sz="1400" dirty="0">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1. What does the road stand for?</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2. What decision does the poet take about the 1</a:t>
            </a:r>
            <a:r>
              <a:rPr lang="en-US" baseline="30000" dirty="0">
                <a:latin typeface="Times New Roman" panose="02020603050405020304" pitchFamily="18" charset="0"/>
                <a:ea typeface="Calibri" panose="020F0502020204030204" pitchFamily="34" charset="0"/>
                <a:cs typeface="Mangal" panose="02040503050203030202" pitchFamily="18" charset="0"/>
              </a:rPr>
              <a:t>st</a:t>
            </a:r>
            <a:r>
              <a:rPr lang="en-US" dirty="0">
                <a:latin typeface="Times New Roman" panose="02020603050405020304" pitchFamily="18" charset="0"/>
                <a:ea typeface="Calibri" panose="020F0502020204030204" pitchFamily="34" charset="0"/>
                <a:cs typeface="Mangal" panose="02040503050203030202" pitchFamily="18" charset="0"/>
              </a:rPr>
              <a:t> road?</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3. Why do you think the poet select the second road?</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4. What is common about both the roads that morning?</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5. Why did the poet feel sorry?</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6. What has made all the difference in his life?</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7. Why do you think the poet stood at the juncture for a long time?</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8. What choice did the narrator have to make?</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5" name="Rectangle 4">
            <a:extLst>
              <a:ext uri="{FF2B5EF4-FFF2-40B4-BE49-F238E27FC236}">
                <a16:creationId xmlns:a16="http://schemas.microsoft.com/office/drawing/2014/main" xmlns="" id="{6F846C7F-7231-41DE-BF6A-74295DC17B59}"/>
              </a:ext>
            </a:extLst>
          </p:cNvPr>
          <p:cNvSpPr/>
          <p:nvPr/>
        </p:nvSpPr>
        <p:spPr>
          <a:xfrm>
            <a:off x="251520" y="908720"/>
            <a:ext cx="8640960" cy="1477328"/>
          </a:xfrm>
          <a:prstGeom prst="rect">
            <a:avLst/>
          </a:prstGeom>
        </p:spPr>
        <p:txBody>
          <a:bodyPr wrap="square">
            <a:spAutoFit/>
          </a:bodyPr>
          <a:lstStyle/>
          <a:p>
            <a:pPr algn="just"/>
            <a:r>
              <a:rPr lang="en-US" dirty="0"/>
              <a:t>ANSWER THE FOLLOWING QUESTIONS </a:t>
            </a:r>
          </a:p>
          <a:p>
            <a:pPr marL="342900" indent="-342900" algn="just">
              <a:buFont typeface="+mj-lt"/>
              <a:buAutoNum type="arabicPeriod"/>
            </a:pPr>
            <a:r>
              <a:rPr lang="en-US" dirty="0"/>
              <a:t>Is there any difference between the two </a:t>
            </a:r>
            <a:r>
              <a:rPr lang="en-US" dirty="0" err="1"/>
              <a:t>roadsas</a:t>
            </a:r>
            <a:r>
              <a:rPr lang="en-US" dirty="0"/>
              <a:t> the poet describes them</a:t>
            </a:r>
          </a:p>
          <a:p>
            <a:pPr marL="400050" indent="-400050" algn="just">
              <a:buAutoNum type="romanLcParenBoth"/>
            </a:pPr>
            <a:r>
              <a:rPr lang="en-US" dirty="0"/>
              <a:t>In stanzas  two and three ?</a:t>
            </a:r>
          </a:p>
          <a:p>
            <a:pPr marL="400050" indent="-400050" algn="just">
              <a:buAutoNum type="romanLcParenBoth"/>
            </a:pPr>
            <a:r>
              <a:rPr lang="en-US" dirty="0"/>
              <a:t>In the last two lines of the poem?</a:t>
            </a:r>
          </a:p>
          <a:p>
            <a:r>
              <a:rPr lang="en-US" dirty="0"/>
              <a:t> EXTRA QUESTIONS</a:t>
            </a:r>
          </a:p>
        </p:txBody>
      </p:sp>
    </p:spTree>
    <p:extLst>
      <p:ext uri="{BB962C8B-B14F-4D97-AF65-F5344CB8AC3E}">
        <p14:creationId xmlns:p14="http://schemas.microsoft.com/office/powerpoint/2010/main" xmlns="" val="2555464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0B14A76E-791A-41B5-BB25-5DA2506AABA3}"/>
              </a:ext>
            </a:extLst>
          </p:cNvPr>
          <p:cNvSpPr/>
          <p:nvPr/>
        </p:nvSpPr>
        <p:spPr>
          <a:xfrm>
            <a:off x="179512" y="292462"/>
            <a:ext cx="8712968" cy="4531818"/>
          </a:xfrm>
          <a:prstGeom prst="rect">
            <a:avLst/>
          </a:prstGeom>
        </p:spPr>
        <p:txBody>
          <a:bodyPr wrap="square">
            <a:spAutoFit/>
          </a:bodyPr>
          <a:lstStyle/>
          <a:p>
            <a:pPr algn="just">
              <a:lnSpc>
                <a:spcPct val="115000"/>
              </a:lnSpc>
              <a:spcAft>
                <a:spcPts val="0"/>
              </a:spcAft>
            </a:pPr>
            <a:r>
              <a:rPr lang="en-US" b="1" dirty="0">
                <a:latin typeface="Times New Roman" panose="02020603050405020304" pitchFamily="18" charset="0"/>
                <a:ea typeface="Calibri" panose="020F0502020204030204" pitchFamily="34" charset="0"/>
                <a:cs typeface="Mangal" panose="02040503050203030202" pitchFamily="18" charset="0"/>
              </a:rPr>
              <a:t>II)Answer the questions in about 30 -40 words.               	</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err="1">
                <a:latin typeface="Times New Roman" panose="02020603050405020304" pitchFamily="18" charset="0"/>
                <a:ea typeface="Calibri" panose="020F0502020204030204" pitchFamily="34" charset="0"/>
                <a:cs typeface="Mangal" panose="02040503050203030202" pitchFamily="18" charset="0"/>
              </a:rPr>
              <a:t>i</a:t>
            </a:r>
            <a:r>
              <a:rPr lang="en-US" dirty="0">
                <a:latin typeface="Times New Roman" panose="02020603050405020304" pitchFamily="18" charset="0"/>
                <a:ea typeface="Calibri" panose="020F0502020204030204" pitchFamily="34" charset="0"/>
                <a:cs typeface="Mangal" panose="02040503050203030202" pitchFamily="18" charset="0"/>
              </a:rPr>
              <a:t>)“And that has made all the difference” What made all the difference in the poet’s life?</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ii) What was the poet’s doubt? Why did he doubt so?</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iii) What is the theme of the poem ‘The Road not Taken’?</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iv) What is the dilemma the poet confronts with?</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v) Describe the two roads the poet comes across?</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vi) Do you think the poet is happy with his choice? Why/Why not?</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vii) Why does the speaker say ‘he will be telling this with a sigh’/ Somewhere ages and ages hence.</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viii) Which road did the poet choose and why?</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ix) Robert Frost stands for a long time on a point where the two roads diverged. Why?</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x) ‘And both that morning equally lay’. Explain.  </a:t>
            </a:r>
            <a:endParaRPr lang="en-IN" sz="1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287011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B4D7E53-567E-414A-971D-DF59FFE87350}"/>
              </a:ext>
            </a:extLst>
          </p:cNvPr>
          <p:cNvSpPr/>
          <p:nvPr/>
        </p:nvSpPr>
        <p:spPr>
          <a:xfrm>
            <a:off x="179512" y="476672"/>
            <a:ext cx="8640960" cy="5062733"/>
          </a:xfrm>
          <a:prstGeom prst="rect">
            <a:avLst/>
          </a:prstGeom>
        </p:spPr>
        <p:txBody>
          <a:bodyPr wrap="square">
            <a:spAutoFit/>
          </a:bodyPr>
          <a:lstStyle/>
          <a:p>
            <a:pPr algn="just">
              <a:lnSpc>
                <a:spcPct val="115000"/>
              </a:lnSpc>
              <a:spcAft>
                <a:spcPts val="0"/>
              </a:spcAft>
            </a:pPr>
            <a:r>
              <a:rPr lang="en-US" sz="2400" b="1" dirty="0">
                <a:latin typeface="Times New Roman" panose="02020603050405020304" pitchFamily="18" charset="0"/>
                <a:ea typeface="Calibri" panose="020F0502020204030204" pitchFamily="34" charset="0"/>
                <a:cs typeface="Mangal" panose="02040503050203030202" pitchFamily="18" charset="0"/>
              </a:rPr>
              <a:t>III) Answer in about 100-150 words.                       			</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sz="2400" dirty="0">
                <a:latin typeface="Times New Roman" panose="02020603050405020304" pitchFamily="18" charset="0"/>
                <a:ea typeface="Calibri" panose="020F0502020204030204" pitchFamily="34" charset="0"/>
                <a:cs typeface="Mangal" panose="02040503050203030202" pitchFamily="18" charset="0"/>
              </a:rPr>
              <a:t> </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sz="2400" dirty="0">
                <a:latin typeface="Times New Roman" panose="02020603050405020304" pitchFamily="18" charset="0"/>
                <a:ea typeface="Calibri" panose="020F0502020204030204" pitchFamily="34" charset="0"/>
                <a:cs typeface="Mangal" panose="02040503050203030202" pitchFamily="18" charset="0"/>
              </a:rPr>
              <a:t>1. Do you think the title “The Road Not Taken” is appropriate for the poem? Discuss.</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sz="2400" dirty="0">
                <a:latin typeface="Times New Roman" panose="02020603050405020304" pitchFamily="18" charset="0"/>
                <a:ea typeface="Calibri" panose="020F0502020204030204" pitchFamily="34" charset="0"/>
                <a:cs typeface="Mangal" panose="02040503050203030202" pitchFamily="18" charset="0"/>
              </a:rPr>
              <a:t>2. The road is used as metaphor for life in this poem. Explain why it has been used to describe life?</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sz="2400" dirty="0">
                <a:latin typeface="Times New Roman" panose="02020603050405020304" pitchFamily="18" charset="0"/>
                <a:ea typeface="Calibri" panose="020F0502020204030204" pitchFamily="34" charset="0"/>
                <a:cs typeface="Mangal" panose="02040503050203030202" pitchFamily="18" charset="0"/>
              </a:rPr>
              <a:t>3. Bring out the contrast and similarities between the two roads mentioned in the poem.</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sz="2400" dirty="0">
                <a:latin typeface="Times New Roman" panose="02020603050405020304" pitchFamily="18" charset="0"/>
                <a:ea typeface="Calibri" panose="020F0502020204030204" pitchFamily="34" charset="0"/>
                <a:cs typeface="Mangal" panose="02040503050203030202" pitchFamily="18" charset="0"/>
              </a:rPr>
              <a:t>4. “The choice we make has far reaching consequence in life.” Discuss this in the light of the poem ‘The Road Not Taken.’ </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044238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1767007"/>
            <a:ext cx="6629400" cy="1569660"/>
          </a:xfrm>
          <a:prstGeom prst="rect">
            <a:avLst/>
          </a:prstGeom>
        </p:spPr>
        <p:txBody>
          <a:bodyPr wrap="square">
            <a:spAutoFit/>
          </a:bodyPr>
          <a:lstStyle/>
          <a:p>
            <a:pPr algn="ctr"/>
            <a:r>
              <a:rPr lang="en-US" sz="9600" smtClean="0"/>
              <a:t>Thank </a:t>
            </a:r>
            <a:r>
              <a:rPr lang="en-US" sz="9600" smtClean="0"/>
              <a:t>you</a:t>
            </a:r>
            <a:endParaRPr lang="en-US" sz="9600" dirty="0" smtClean="0"/>
          </a:p>
        </p:txBody>
      </p:sp>
      <p:sp>
        <p:nvSpPr>
          <p:cNvPr id="4" name="Rectangle 3"/>
          <p:cNvSpPr/>
          <p:nvPr/>
        </p:nvSpPr>
        <p:spPr>
          <a:xfrm>
            <a:off x="1447800" y="4343400"/>
            <a:ext cx="6629400" cy="830997"/>
          </a:xfrm>
          <a:prstGeom prst="rect">
            <a:avLst/>
          </a:prstGeom>
        </p:spPr>
        <p:txBody>
          <a:bodyPr wrap="square">
            <a:spAutoFit/>
          </a:bodyPr>
          <a:lstStyle/>
          <a:p>
            <a:pPr algn="r"/>
            <a:r>
              <a:rPr lang="en-US" sz="2400" dirty="0" smtClean="0"/>
              <a:t>By </a:t>
            </a:r>
          </a:p>
          <a:p>
            <a:pPr algn="r"/>
            <a:r>
              <a:rPr lang="en-US" sz="2400" dirty="0" smtClean="0"/>
              <a:t>V</a:t>
            </a:r>
            <a:r>
              <a:rPr lang="en-US" sz="2400" dirty="0" smtClean="0"/>
              <a:t> </a:t>
            </a:r>
            <a:r>
              <a:rPr lang="en-US" sz="2400" dirty="0" smtClean="0"/>
              <a:t>S SUNEETA</a:t>
            </a:r>
            <a:endParaRPr lang="en-IN" sz="2400" dirty="0" smtClean="0"/>
          </a:p>
        </p:txBody>
      </p:sp>
    </p:spTree>
    <p:extLst>
      <p:ext uri="{BB962C8B-B14F-4D97-AF65-F5344CB8AC3E}">
        <p14:creationId xmlns:p14="http://schemas.microsoft.com/office/powerpoint/2010/main" xmlns="" val="18494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3FA92FB-6D69-4181-8E41-09DA0C897C08}"/>
              </a:ext>
            </a:extLst>
          </p:cNvPr>
          <p:cNvSpPr/>
          <p:nvPr/>
        </p:nvSpPr>
        <p:spPr>
          <a:xfrm>
            <a:off x="1475656" y="404664"/>
            <a:ext cx="583264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Black" panose="020B0A04020102020204" pitchFamily="34" charset="0"/>
              </a:rPr>
              <a:t>About The Poem</a:t>
            </a:r>
            <a:endParaRPr lang="en-IN" sz="4000" dirty="0">
              <a:latin typeface="Arial Black" panose="020B0A04020102020204" pitchFamily="34" charset="0"/>
            </a:endParaRPr>
          </a:p>
        </p:txBody>
      </p:sp>
      <p:sp>
        <p:nvSpPr>
          <p:cNvPr id="3" name="Rectangle 2">
            <a:extLst>
              <a:ext uri="{FF2B5EF4-FFF2-40B4-BE49-F238E27FC236}">
                <a16:creationId xmlns:a16="http://schemas.microsoft.com/office/drawing/2014/main" xmlns="" id="{65DBCAEB-3D13-49E3-9C38-50CF80DA77E3}"/>
              </a:ext>
            </a:extLst>
          </p:cNvPr>
          <p:cNvSpPr/>
          <p:nvPr/>
        </p:nvSpPr>
        <p:spPr>
          <a:xfrm>
            <a:off x="611560" y="2276872"/>
            <a:ext cx="7632848" cy="410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4" name="Rectangle 3">
            <a:extLst>
              <a:ext uri="{FF2B5EF4-FFF2-40B4-BE49-F238E27FC236}">
                <a16:creationId xmlns:a16="http://schemas.microsoft.com/office/drawing/2014/main" xmlns="" id="{D9711826-C41A-4C13-9DC8-584D5F9D5595}"/>
              </a:ext>
            </a:extLst>
          </p:cNvPr>
          <p:cNvSpPr/>
          <p:nvPr/>
        </p:nvSpPr>
        <p:spPr>
          <a:xfrm>
            <a:off x="827584" y="2233970"/>
            <a:ext cx="7488832" cy="4154984"/>
          </a:xfrm>
          <a:prstGeom prst="rect">
            <a:avLst/>
          </a:prstGeom>
        </p:spPr>
        <p:txBody>
          <a:bodyPr wrap="square">
            <a:spAutoFit/>
          </a:bodyPr>
          <a:lstStyle/>
          <a:p>
            <a:r>
              <a:rPr lang="en-US" sz="2400" dirty="0">
                <a:latin typeface="Kristen ITC" panose="03050502040202030202" pitchFamily="66" charset="0"/>
              </a:rPr>
              <a:t>This poem is about making choices and the choices that shape us. First published in 1916 , “The Road Not Taken" shows Frost at his best as a pastoral who combines rural simplicity with hidden , indirect and clarity of style and language. In the poem, the two roads serve as a metaphor for the choices one makes in life. The choice that is made has far reaching consequences. Hence, our decision should be taken correctly. Further, Robert Frost also shows a way to make a unique choice.</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64E03C6-E4CB-4FA4-B327-FEA5445594D5}"/>
              </a:ext>
            </a:extLst>
          </p:cNvPr>
          <p:cNvSpPr/>
          <p:nvPr/>
        </p:nvSpPr>
        <p:spPr>
          <a:xfrm>
            <a:off x="323528" y="294949"/>
            <a:ext cx="8496944" cy="61926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The main theme of “The Road Not Taken” is that life is full of choices which will define our destinations. </a:t>
            </a:r>
            <a:endParaRPr lang="en-IN" sz="5400" dirty="0"/>
          </a:p>
        </p:txBody>
      </p:sp>
      <p:sp>
        <p:nvSpPr>
          <p:cNvPr id="4" name="Rectangle 3">
            <a:extLst>
              <a:ext uri="{FF2B5EF4-FFF2-40B4-BE49-F238E27FC236}">
                <a16:creationId xmlns:a16="http://schemas.microsoft.com/office/drawing/2014/main" xmlns="" id="{CEADBADA-F7A4-48E7-A8D6-F0F142306C37}"/>
              </a:ext>
            </a:extLst>
          </p:cNvPr>
          <p:cNvSpPr/>
          <p:nvPr/>
        </p:nvSpPr>
        <p:spPr>
          <a:xfrm>
            <a:off x="827584" y="692696"/>
            <a:ext cx="75608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accent6">
                    <a:lumMod val="40000"/>
                    <a:lumOff val="60000"/>
                  </a:schemeClr>
                </a:solidFill>
                <a:latin typeface="Kristen ITC" panose="03050502040202030202" pitchFamily="66" charset="0"/>
              </a:rPr>
              <a:t>THEME OF THE POEM</a:t>
            </a:r>
            <a:endParaRPr lang="en-IN" sz="4400" b="1" dirty="0">
              <a:solidFill>
                <a:schemeClr val="accent6">
                  <a:lumMod val="40000"/>
                  <a:lumOff val="60000"/>
                </a:schemeClr>
              </a:solidFill>
              <a:latin typeface="Kristen ITC" panose="03050502040202030202"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457200" y="4251325"/>
            <a:ext cx="8340725" cy="1190625"/>
          </a:xfrm>
          <a:prstGeom prst="rect">
            <a:avLst/>
          </a:prstGeom>
          <a:noFill/>
          <a:ln w="9525">
            <a:noFill/>
            <a:miter lim="800000"/>
            <a:headEnd/>
            <a:tailEnd/>
          </a:ln>
          <a:effectLst/>
        </p:spPr>
        <p:txBody>
          <a:bodyPr anchor="ctr">
            <a:spAutoFit/>
          </a:bodyPr>
          <a:lstStyle/>
          <a:p>
            <a:r>
              <a:rPr lang="en-US" sz="3600"/>
              <a:t/>
            </a:r>
            <a:br>
              <a:rPr lang="en-US" sz="3600"/>
            </a:br>
            <a:endParaRPr lang="en-US" sz="3600"/>
          </a:p>
        </p:txBody>
      </p:sp>
      <p:sp>
        <p:nvSpPr>
          <p:cNvPr id="36873" name="Rectangle 9"/>
          <p:cNvSpPr>
            <a:spLocks noChangeArrowheads="1"/>
          </p:cNvSpPr>
          <p:nvPr/>
        </p:nvSpPr>
        <p:spPr bwMode="auto">
          <a:xfrm>
            <a:off x="683568" y="1988840"/>
            <a:ext cx="9144000" cy="4185761"/>
          </a:xfrm>
          <a:prstGeom prst="rect">
            <a:avLst/>
          </a:prstGeom>
          <a:noFill/>
          <a:ln w="9525">
            <a:noFill/>
            <a:miter lim="800000"/>
            <a:headEnd/>
            <a:tailEnd/>
          </a:ln>
          <a:effectLst/>
        </p:spPr>
        <p:txBody>
          <a:bodyPr anchor="ctr">
            <a:spAutoFit/>
          </a:bodyPr>
          <a:lstStyle/>
          <a:p>
            <a:r>
              <a:rPr lang="en-US" sz="4000" dirty="0">
                <a:solidFill>
                  <a:srgbClr val="FFFFFF"/>
                </a:solidFill>
              </a:rPr>
              <a:t> </a:t>
            </a:r>
            <a:r>
              <a:rPr lang="en-US" sz="3800" dirty="0">
                <a:solidFill>
                  <a:srgbClr val="FFFFFF"/>
                </a:solidFill>
              </a:rPr>
              <a:t>Two roads diverged in a yellow wood,</a:t>
            </a:r>
            <a:br>
              <a:rPr lang="en-US" sz="3800" dirty="0">
                <a:solidFill>
                  <a:srgbClr val="FFFFFF"/>
                </a:solidFill>
              </a:rPr>
            </a:br>
            <a:r>
              <a:rPr lang="en-US" sz="3800" dirty="0">
                <a:solidFill>
                  <a:srgbClr val="FFFFFF"/>
                </a:solidFill>
              </a:rPr>
              <a:t> And sorry I could not travel both</a:t>
            </a:r>
            <a:br>
              <a:rPr lang="en-US" sz="3800" dirty="0">
                <a:solidFill>
                  <a:srgbClr val="FFFFFF"/>
                </a:solidFill>
              </a:rPr>
            </a:br>
            <a:r>
              <a:rPr lang="en-US" sz="3800" dirty="0">
                <a:solidFill>
                  <a:srgbClr val="FFFFFF"/>
                </a:solidFill>
              </a:rPr>
              <a:t> And be one traveler, long I stood</a:t>
            </a:r>
            <a:br>
              <a:rPr lang="en-US" sz="3800" dirty="0">
                <a:solidFill>
                  <a:srgbClr val="FFFFFF"/>
                </a:solidFill>
              </a:rPr>
            </a:br>
            <a:r>
              <a:rPr lang="en-US" sz="3800" dirty="0">
                <a:solidFill>
                  <a:srgbClr val="FFFFFF"/>
                </a:solidFill>
              </a:rPr>
              <a:t> And looked down one as far as I could</a:t>
            </a:r>
            <a:br>
              <a:rPr lang="en-US" sz="3800" dirty="0">
                <a:solidFill>
                  <a:srgbClr val="FFFFFF"/>
                </a:solidFill>
              </a:rPr>
            </a:br>
            <a:r>
              <a:rPr lang="en-US" sz="3800" dirty="0">
                <a:solidFill>
                  <a:srgbClr val="FFFFFF"/>
                </a:solidFill>
              </a:rPr>
              <a:t> To where it bent in the undergrowth;</a:t>
            </a:r>
            <a:br>
              <a:rPr lang="en-US" sz="3800" dirty="0">
                <a:solidFill>
                  <a:srgbClr val="FFFFFF"/>
                </a:solidFill>
              </a:rPr>
            </a:br>
            <a:r>
              <a:rPr lang="en-US" sz="3800" dirty="0">
                <a:solidFill>
                  <a:srgbClr val="FFFFFF"/>
                </a:solidFill>
              </a:rPr>
              <a:t> </a:t>
            </a:r>
            <a:r>
              <a:rPr lang="en-US" sz="3600" dirty="0">
                <a:solidFill>
                  <a:srgbClr val="FFFFFF"/>
                </a:solidFill>
              </a:rPr>
              <a:t/>
            </a:r>
            <a:br>
              <a:rPr lang="en-US" sz="3600" dirty="0">
                <a:solidFill>
                  <a:srgbClr val="FFFFFF"/>
                </a:solidFill>
              </a:rPr>
            </a:br>
            <a:endParaRPr lang="en-US" sz="3600" dirty="0">
              <a:solidFill>
                <a:srgbClr val="FFFFFF"/>
              </a:solidFill>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3568" y="332656"/>
            <a:ext cx="8352928" cy="1224136"/>
          </a:xfrm>
        </p:spPr>
        <p:txBody>
          <a:bodyPr>
            <a:normAutofit/>
          </a:bodyPr>
          <a:lstStyle/>
          <a:p>
            <a:pPr algn="ctr"/>
            <a:r>
              <a:rPr lang="en-US" sz="5400" b="1" dirty="0">
                <a:latin typeface="Curlz MT" pitchFamily="82" charset="0"/>
              </a:rPr>
              <a:t>Explanation of first stanza </a:t>
            </a:r>
          </a:p>
        </p:txBody>
      </p:sp>
      <p:sp>
        <p:nvSpPr>
          <p:cNvPr id="47107" name="Rectangle 3"/>
          <p:cNvSpPr>
            <a:spLocks noGrp="1" noChangeArrowheads="1"/>
          </p:cNvSpPr>
          <p:nvPr>
            <p:ph idx="1"/>
          </p:nvPr>
        </p:nvSpPr>
        <p:spPr/>
        <p:txBody>
          <a:bodyPr/>
          <a:lstStyle/>
          <a:p>
            <a:pPr>
              <a:buFont typeface="Wingdings" pitchFamily="2" charset="2"/>
              <a:buChar char="q"/>
            </a:pPr>
            <a:r>
              <a:rPr lang="en-US" dirty="0"/>
              <a:t>The speaker describes his position. He has been out for walking in the woods and comes in between the diversion of two roads, he stands there looking as far down as he can see. He would like to try out both, but doubts whether he could do that, so therefore he continues to look down the roads for a long time trying to make his decision about which road to take.</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BF5A6DE-017D-4184-A06A-2928A221A37F}"/>
              </a:ext>
            </a:extLst>
          </p:cNvPr>
          <p:cNvSpPr/>
          <p:nvPr/>
        </p:nvSpPr>
        <p:spPr>
          <a:xfrm>
            <a:off x="323528" y="260648"/>
            <a:ext cx="8496944" cy="626469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1.</a:t>
            </a:r>
            <a:r>
              <a:rPr lang="en-US" sz="2800" b="1" dirty="0">
                <a:solidFill>
                  <a:schemeClr val="tx2">
                    <a:lumMod val="25000"/>
                  </a:schemeClr>
                </a:solidFill>
              </a:rPr>
              <a:t>Diverged </a:t>
            </a:r>
            <a:r>
              <a:rPr lang="en-US" sz="2800" dirty="0"/>
              <a:t>– separated</a:t>
            </a:r>
          </a:p>
          <a:p>
            <a:pPr algn="ctr"/>
            <a:r>
              <a:rPr lang="en-US" sz="2800" dirty="0"/>
              <a:t>                              2. </a:t>
            </a:r>
            <a:r>
              <a:rPr lang="en-US" sz="2800" b="1" dirty="0">
                <a:solidFill>
                  <a:schemeClr val="tx2">
                    <a:lumMod val="25000"/>
                  </a:schemeClr>
                </a:solidFill>
              </a:rPr>
              <a:t>Yellow wood </a:t>
            </a:r>
            <a:r>
              <a:rPr lang="en-US" sz="2800" dirty="0"/>
              <a:t>– a forest full of yellow          leaves as if in autumn season.</a:t>
            </a:r>
          </a:p>
          <a:p>
            <a:pPr algn="ctr"/>
            <a:r>
              <a:rPr lang="en-US" sz="2800" dirty="0"/>
              <a:t>                               3. </a:t>
            </a:r>
            <a:r>
              <a:rPr lang="en-US" sz="2800" b="1" dirty="0">
                <a:solidFill>
                  <a:schemeClr val="tx2">
                    <a:lumMod val="25000"/>
                  </a:schemeClr>
                </a:solidFill>
              </a:rPr>
              <a:t>Undergrowth</a:t>
            </a:r>
            <a:r>
              <a:rPr lang="en-US" sz="2800" dirty="0"/>
              <a:t> – dense growth of plants and bushes.</a:t>
            </a:r>
            <a:endParaRPr lang="en-IN" dirty="0"/>
          </a:p>
        </p:txBody>
      </p:sp>
      <p:sp>
        <p:nvSpPr>
          <p:cNvPr id="4" name="Rectangle 3">
            <a:extLst>
              <a:ext uri="{FF2B5EF4-FFF2-40B4-BE49-F238E27FC236}">
                <a16:creationId xmlns:a16="http://schemas.microsoft.com/office/drawing/2014/main" xmlns="" id="{E9905A18-9242-4153-9059-0D633C52EC99}"/>
              </a:ext>
            </a:extLst>
          </p:cNvPr>
          <p:cNvSpPr/>
          <p:nvPr/>
        </p:nvSpPr>
        <p:spPr>
          <a:xfrm>
            <a:off x="611560" y="548680"/>
            <a:ext cx="7848872"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Meanings of stanza - 1</a:t>
            </a:r>
            <a:endParaRPr lang="en-IN" sz="4000" dirty="0"/>
          </a:p>
        </p:txBody>
      </p:sp>
    </p:spTree>
    <p:extLst>
      <p:ext uri="{BB962C8B-B14F-4D97-AF65-F5344CB8AC3E}">
        <p14:creationId xmlns:p14="http://schemas.microsoft.com/office/powerpoint/2010/main" xmlns="" val="2287452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304800" y="990600"/>
            <a:ext cx="184150" cy="701675"/>
          </a:xfrm>
          <a:prstGeom prst="rect">
            <a:avLst/>
          </a:prstGeom>
          <a:noFill/>
          <a:ln w="9525">
            <a:noFill/>
            <a:miter lim="800000"/>
            <a:headEnd/>
            <a:tailEnd/>
          </a:ln>
          <a:effectLst/>
        </p:spPr>
        <p:txBody>
          <a:bodyPr wrap="none">
            <a:spAutoFit/>
          </a:bodyPr>
          <a:lstStyle/>
          <a:p>
            <a:pPr eaLnBrk="0" hangingPunct="0"/>
            <a:endParaRPr lang="en-US" sz="4000"/>
          </a:p>
        </p:txBody>
      </p:sp>
      <p:pic>
        <p:nvPicPr>
          <p:cNvPr id="37896" name="Picture 8" descr="forest-trai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7897" name="Rectangle 9"/>
          <p:cNvSpPr>
            <a:spLocks noChangeArrowheads="1"/>
          </p:cNvSpPr>
          <p:nvPr/>
        </p:nvSpPr>
        <p:spPr bwMode="auto">
          <a:xfrm>
            <a:off x="683568" y="2132856"/>
            <a:ext cx="8229600" cy="2734816"/>
          </a:xfrm>
          <a:prstGeom prst="rect">
            <a:avLst/>
          </a:prstGeom>
          <a:noFill/>
          <a:ln w="9525">
            <a:noFill/>
            <a:miter lim="800000"/>
            <a:headEnd/>
            <a:tailEnd/>
          </a:ln>
          <a:effectLst/>
        </p:spPr>
        <p:txBody>
          <a:bodyPr/>
          <a:lstStyle/>
          <a:p>
            <a:pPr marL="342900" indent="-342900" eaLnBrk="0" hangingPunct="0"/>
            <a:r>
              <a:rPr lang="en-US" sz="3200" dirty="0"/>
              <a:t>Then took the other, as just as fair</a:t>
            </a:r>
            <a:br>
              <a:rPr lang="en-US" sz="3200" dirty="0"/>
            </a:br>
            <a:r>
              <a:rPr lang="en-US" sz="3200" dirty="0"/>
              <a:t>And having perhaps the better claim,</a:t>
            </a:r>
            <a:br>
              <a:rPr lang="en-US" sz="3200" dirty="0"/>
            </a:br>
            <a:r>
              <a:rPr lang="en-US" sz="3200" dirty="0"/>
              <a:t>    Because it was grassy and wanted wear;</a:t>
            </a:r>
            <a:br>
              <a:rPr lang="en-US" sz="3200" dirty="0"/>
            </a:br>
            <a:r>
              <a:rPr lang="en-US" sz="3200" dirty="0"/>
              <a:t>       Though as for that, the passing there</a:t>
            </a:r>
            <a:br>
              <a:rPr lang="en-US" sz="3200" dirty="0"/>
            </a:br>
            <a:r>
              <a:rPr lang="en-US" sz="3200" dirty="0"/>
              <a:t>          Had worn them really about the same,</a:t>
            </a:r>
            <a:br>
              <a:rPr lang="en-US" sz="3200" dirty="0"/>
            </a:br>
            <a:endParaRPr lang="en-US" sz="3200" dirty="0"/>
          </a:p>
          <a:p>
            <a:pPr marL="342900" indent="-342900">
              <a:spcBef>
                <a:spcPct val="20000"/>
              </a:spcBef>
              <a:buClr>
                <a:schemeClr val="hlink"/>
              </a:buClr>
              <a:buSzPct val="60000"/>
              <a:buFont typeface="Wingdings" pitchFamily="2" charset="2"/>
              <a:buChar char="n"/>
            </a:pPr>
            <a:endParaRPr lang="en-US" sz="3200" dirty="0">
              <a:effectLst>
                <a:outerShdw blurRad="38100" dist="38100" dir="2700000" algn="tl">
                  <a:srgbClr val="BB5F03"/>
                </a:outerShdw>
              </a:effectLst>
            </a:endParaRPr>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30084" y="-25461"/>
            <a:ext cx="7772400" cy="1764808"/>
          </a:xfrm>
        </p:spPr>
        <p:txBody>
          <a:bodyPr>
            <a:noAutofit/>
          </a:bodyPr>
          <a:lstStyle/>
          <a:p>
            <a:pPr algn="ctr"/>
            <a:r>
              <a:rPr lang="en-US" sz="5400" b="1" dirty="0">
                <a:latin typeface="Curlz MT" pitchFamily="82" charset="0"/>
              </a:rPr>
              <a:t>Explanation of second stanza </a:t>
            </a:r>
          </a:p>
        </p:txBody>
      </p:sp>
      <p:sp>
        <p:nvSpPr>
          <p:cNvPr id="48131" name="Rectangle 3"/>
          <p:cNvSpPr>
            <a:spLocks noGrp="1" noChangeArrowheads="1"/>
          </p:cNvSpPr>
          <p:nvPr>
            <p:ph sz="quarter" idx="1"/>
          </p:nvPr>
        </p:nvSpPr>
        <p:spPr>
          <a:xfrm>
            <a:off x="827584" y="2060848"/>
            <a:ext cx="7772400" cy="4572000"/>
          </a:xfrm>
        </p:spPr>
        <p:txBody>
          <a:bodyPr>
            <a:normAutofit/>
          </a:bodyPr>
          <a:lstStyle/>
          <a:p>
            <a:pPr>
              <a:lnSpc>
                <a:spcPct val="90000"/>
              </a:lnSpc>
              <a:buFont typeface="Wingdings" pitchFamily="2" charset="2"/>
              <a:buChar char="q"/>
            </a:pPr>
            <a:r>
              <a:rPr lang="en-US" dirty="0"/>
              <a:t>He looked down the first one “to where it bend in the undergrowth”, and then the second one , and he decided to take the other path, because it seemed to have less traveled than the first. Both roads are similar in appearance. After a moment, he changes his mind, concluding that both roads are equally worn out. The poet is in a state of confusion in order to make the first choice.</a:t>
            </a: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742</TotalTime>
  <Words>1139</Words>
  <Application>Microsoft Office PowerPoint</Application>
  <PresentationFormat>On-screen Show (4:3)</PresentationFormat>
  <Paragraphs>101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THE ROAD NOT TAKEN Std. IX - English</vt:lpstr>
      <vt:lpstr>Robert Lee Frost</vt:lpstr>
      <vt:lpstr>Slide 3</vt:lpstr>
      <vt:lpstr>Slide 4</vt:lpstr>
      <vt:lpstr>Slide 5</vt:lpstr>
      <vt:lpstr>Explanation of first stanza </vt:lpstr>
      <vt:lpstr>Slide 7</vt:lpstr>
      <vt:lpstr>Slide 8</vt:lpstr>
      <vt:lpstr>Explanation of second stanza </vt:lpstr>
      <vt:lpstr>Slide 10</vt:lpstr>
      <vt:lpstr>Slide 11</vt:lpstr>
      <vt:lpstr>Explanation of third stanza </vt:lpstr>
      <vt:lpstr>Slide 13</vt:lpstr>
      <vt:lpstr>Slide 14</vt:lpstr>
      <vt:lpstr>Explanation of fourth stanza </vt:lpstr>
      <vt:lpstr>Slide 16</vt:lpstr>
      <vt:lpstr>LITERARY DEVICES </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NOT TAKEN</dc:title>
  <dc:creator>ADMIN</dc:creator>
  <cp:lastModifiedBy>Ultimate</cp:lastModifiedBy>
  <cp:revision>44</cp:revision>
  <dcterms:created xsi:type="dcterms:W3CDTF">2017-02-20T05:22:10Z</dcterms:created>
  <dcterms:modified xsi:type="dcterms:W3CDTF">2020-04-08T06:32:24Z</dcterms:modified>
</cp:coreProperties>
</file>